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58" r:id="rId24"/>
    <p:sldId id="26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44" autoAdjust="0"/>
    <p:restoredTop sz="94660"/>
  </p:normalViewPr>
  <p:slideViewPr>
    <p:cSldViewPr>
      <p:cViewPr varScale="1">
        <p:scale>
          <a:sx n="72" d="100"/>
          <a:sy n="72" d="100"/>
        </p:scale>
        <p:origin x="-115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9C2C74-7EB8-4980-9A13-5CD439146117}" type="datetimeFigureOut">
              <a:rPr lang="en-US" smtClean="0"/>
              <a:pPr/>
              <a:t>10/18/2011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11009E-0169-4C83-AA8B-251368DFD6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11009E-0169-4C83-AA8B-251368DFD67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B337B-3678-416F-923F-F26642CA1657}"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23D784-C492-4C1F-9394-01D6A7D8B7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B337B-3678-416F-923F-F26642CA1657}" type="datetimeFigureOut">
              <a:rPr lang="en-US" smtClean="0"/>
              <a:pPr/>
              <a:t>10/18/2011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23D784-C492-4C1F-9394-01D6A7D8B7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23.xml.rels><?xml version="1.0" encoding="UTF-8" standalone="yes"?>
<Relationships xmlns="http://schemas.openxmlformats.org/package/2006/relationships"><Relationship Id="rId8" Type="http://schemas.openxmlformats.org/officeDocument/2006/relationships/hyperlink" Target="http://www.tiptoptens.com/2011/06/09/10-worst-terrorist-attacks/" TargetMode="External"/><Relationship Id="rId13" Type="http://schemas.openxmlformats.org/officeDocument/2006/relationships/hyperlink" Target="http://www.rmbstrats.com/MyImages/Terrorism2.jpg" TargetMode="External"/><Relationship Id="rId3" Type="http://schemas.openxmlformats.org/officeDocument/2006/relationships/hyperlink" Target="http://www.brainyquote.com/quotes/keywords/terrorism_2.html" TargetMode="External"/><Relationship Id="rId7" Type="http://schemas.openxmlformats.org/officeDocument/2006/relationships/hyperlink" Target="http://indonesiakatakami.files.wordpress.com/2011/01/entebbe-7.jpg" TargetMode="External"/><Relationship Id="rId12" Type="http://schemas.openxmlformats.org/officeDocument/2006/relationships/hyperlink" Target="http://www.army.mil/terrorism/read.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censorshipinamerica.com/2010/12/21/dec-21-1975-carlos-the-jackal-attacks-opec-headquarters/" TargetMode="External"/><Relationship Id="rId11" Type="http://schemas.openxmlformats.org/officeDocument/2006/relationships/hyperlink" Target="http://www.trueknowledge.com/q/facts_about__william_r_higgins" TargetMode="External"/><Relationship Id="rId5" Type="http://schemas.openxmlformats.org/officeDocument/2006/relationships/hyperlink" Target="http://www.crimemagazine.com/sniper-mark-essex" TargetMode="External"/><Relationship Id="rId10" Type="http://schemas.openxmlformats.org/officeDocument/2006/relationships/hyperlink" Target="http://www.timelineofterrorism.com/post_world_war_2/post_ww2_1980s.php" TargetMode="External"/><Relationship Id="rId4" Type="http://schemas.openxmlformats.org/officeDocument/2006/relationships/hyperlink" Target="http://www.wordtravels.com/images/map/Germany_map.jpg" TargetMode="External"/><Relationship Id="rId9" Type="http://schemas.openxmlformats.org/officeDocument/2006/relationships/hyperlink" Target="http://library.uncg.edu/dp/crg/topicalessays/greensmassacre.aspx"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tiptoptens.com/2011/06/09/10-worst-terrorist-attacks/faln-grou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www.rmbstrats.com/MyImages/Terrorism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normAutofit/>
          </a:bodyPr>
          <a:lstStyle/>
          <a:p>
            <a:r>
              <a:rPr lang="en-US" sz="6600" dirty="0" smtClean="0">
                <a:solidFill>
                  <a:srgbClr val="FFC000"/>
                </a:solidFill>
                <a:latin typeface="Britannic Bold" pitchFamily="34" charset="0"/>
              </a:rPr>
              <a:t>Terrorism Timeline</a:t>
            </a:r>
            <a:endParaRPr lang="en-US" sz="6600" dirty="0">
              <a:solidFill>
                <a:srgbClr val="FFC000"/>
              </a:solidFill>
              <a:latin typeface="Britannic Bold" pitchFamily="34" charset="0"/>
            </a:endParaRPr>
          </a:p>
        </p:txBody>
      </p:sp>
      <p:sp>
        <p:nvSpPr>
          <p:cNvPr id="3" name="Subtitle 2"/>
          <p:cNvSpPr>
            <a:spLocks noGrp="1"/>
          </p:cNvSpPr>
          <p:nvPr>
            <p:ph type="subTitle" idx="1"/>
          </p:nvPr>
        </p:nvSpPr>
        <p:spPr/>
        <p:txBody>
          <a:bodyPr/>
          <a:lstStyle/>
          <a:p>
            <a:r>
              <a:rPr lang="en-US" dirty="0" smtClean="0">
                <a:solidFill>
                  <a:schemeClr val="bg1"/>
                </a:solidFill>
              </a:rPr>
              <a:t>By Haley </a:t>
            </a:r>
            <a:r>
              <a:rPr lang="en-US" dirty="0" err="1" smtClean="0">
                <a:solidFill>
                  <a:schemeClr val="bg1"/>
                </a:solidFill>
              </a:rPr>
              <a:t>Dowdie</a:t>
            </a:r>
            <a:endParaRPr lang="en-US" dirty="0" smtClean="0">
              <a:solidFill>
                <a:schemeClr val="bg1"/>
              </a:solidFill>
            </a:endParaRPr>
          </a:p>
          <a:p>
            <a:r>
              <a:rPr lang="en-US" dirty="0" smtClean="0">
                <a:solidFill>
                  <a:schemeClr val="bg1"/>
                </a:solidFill>
              </a:rPr>
              <a:t>Period 3</a:t>
            </a:r>
            <a:endParaRPr lang="en-US"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October 6, 1981</a:t>
            </a:r>
            <a:endParaRPr lang="en-US" dirty="0">
              <a:latin typeface="Britannic Bold" pitchFamily="34" charset="0"/>
            </a:endParaRPr>
          </a:p>
        </p:txBody>
      </p:sp>
      <p:sp>
        <p:nvSpPr>
          <p:cNvPr id="3" name="Content Placeholder 2"/>
          <p:cNvSpPr>
            <a:spLocks noGrp="1"/>
          </p:cNvSpPr>
          <p:nvPr>
            <p:ph idx="1"/>
          </p:nvPr>
        </p:nvSpPr>
        <p:spPr>
          <a:xfrm>
            <a:off x="457200" y="1600200"/>
            <a:ext cx="4267200" cy="4525963"/>
          </a:xfrm>
        </p:spPr>
        <p:txBody>
          <a:bodyPr/>
          <a:lstStyle/>
          <a:p>
            <a:r>
              <a:rPr lang="en-US" dirty="0" smtClean="0">
                <a:latin typeface="Times New Roman" pitchFamily="18" charset="0"/>
                <a:cs typeface="Times New Roman" pitchFamily="18" charset="0"/>
              </a:rPr>
              <a:t>Anwar al- Sadat, the president of Egypt is assassinated by members of the Al- jihad group.  This group was part of his own army and injured 20 during annual military parade.</a:t>
            </a:r>
            <a:endParaRPr lang="en-US" dirty="0">
              <a:latin typeface="Times New Roman" pitchFamily="18" charset="0"/>
              <a:cs typeface="Times New Roman" pitchFamily="18" charset="0"/>
            </a:endParaRPr>
          </a:p>
        </p:txBody>
      </p:sp>
      <p:pic>
        <p:nvPicPr>
          <p:cNvPr id="24578" name="Picture 2" descr="http://www.worldatlas.com/webimage/countrys/africa/egnewzz.gif"/>
          <p:cNvPicPr>
            <a:picLocks noChangeAspect="1" noChangeArrowheads="1"/>
          </p:cNvPicPr>
          <p:nvPr/>
        </p:nvPicPr>
        <p:blipFill>
          <a:blip r:embed="rId3" cstate="print"/>
          <a:srcRect/>
          <a:stretch>
            <a:fillRect/>
          </a:stretch>
        </p:blipFill>
        <p:spPr bwMode="auto">
          <a:xfrm>
            <a:off x="4872446" y="1752600"/>
            <a:ext cx="3692434" cy="4038600"/>
          </a:xfrm>
          <a:prstGeom prst="rect">
            <a:avLst/>
          </a:prstGeom>
          <a:noFill/>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July 19, 1982</a:t>
            </a:r>
            <a:endParaRPr lang="en-US" dirty="0">
              <a:latin typeface="Britannic Bold" pitchFamily="34" charset="0"/>
            </a:endParaRPr>
          </a:p>
        </p:txBody>
      </p:sp>
      <p:sp>
        <p:nvSpPr>
          <p:cNvPr id="3" name="Content Placeholder 2"/>
          <p:cNvSpPr>
            <a:spLocks noGrp="1"/>
          </p:cNvSpPr>
          <p:nvPr>
            <p:ph idx="1"/>
          </p:nvPr>
        </p:nvSpPr>
        <p:spPr>
          <a:xfrm>
            <a:off x="457200" y="1600200"/>
            <a:ext cx="4114800" cy="4525963"/>
          </a:xfrm>
        </p:spPr>
        <p:txBody>
          <a:bodyPr/>
          <a:lstStyle/>
          <a:p>
            <a:r>
              <a:rPr lang="en-US" dirty="0" smtClean="0"/>
              <a:t>David Dodge, President of the American University in Lebanon is kidnapped twice and eventually killed. His captors are Hezbollah a Muslim militant group. </a:t>
            </a:r>
            <a:endParaRPr lang="en-US" dirty="0"/>
          </a:p>
        </p:txBody>
      </p:sp>
      <p:pic>
        <p:nvPicPr>
          <p:cNvPr id="25602" name="Picture 2" descr="http://www.lonelyplanet.com/maps/middle-east/lebanon/map_of_lebanon.jpg"/>
          <p:cNvPicPr>
            <a:picLocks noChangeAspect="1" noChangeArrowheads="1"/>
          </p:cNvPicPr>
          <p:nvPr/>
        </p:nvPicPr>
        <p:blipFill>
          <a:blip r:embed="rId3" cstate="print"/>
          <a:srcRect/>
          <a:stretch>
            <a:fillRect/>
          </a:stretch>
        </p:blipFill>
        <p:spPr bwMode="auto">
          <a:xfrm>
            <a:off x="4495800" y="1752600"/>
            <a:ext cx="4438650" cy="3657600"/>
          </a:xfrm>
          <a:prstGeom prst="rect">
            <a:avLst/>
          </a:prstGeom>
          <a:noFill/>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April 18, 1983</a:t>
            </a:r>
            <a:endParaRPr lang="en-US" dirty="0">
              <a:latin typeface="Britannic Bold" pitchFamily="34" charset="0"/>
            </a:endParaRPr>
          </a:p>
        </p:txBody>
      </p:sp>
      <p:sp>
        <p:nvSpPr>
          <p:cNvPr id="3" name="Content Placeholder 2"/>
          <p:cNvSpPr>
            <a:spLocks noGrp="1"/>
          </p:cNvSpPr>
          <p:nvPr>
            <p:ph idx="1"/>
          </p:nvPr>
        </p:nvSpPr>
        <p:spPr>
          <a:xfrm>
            <a:off x="457200" y="1600200"/>
            <a:ext cx="4267200" cy="4525963"/>
          </a:xfrm>
        </p:spPr>
        <p:txBody>
          <a:bodyPr/>
          <a:lstStyle/>
          <a:p>
            <a:r>
              <a:rPr lang="en-US" dirty="0" smtClean="0"/>
              <a:t>A radical Islamic Jihad suicide bombing destroys the U.S. Embassy in Lebanon. A total of 63 lives were taken, 17 of which were American, while another 120 were injured.</a:t>
            </a:r>
            <a:endParaRPr lang="en-US" dirty="0"/>
          </a:p>
        </p:txBody>
      </p:sp>
      <p:pic>
        <p:nvPicPr>
          <p:cNvPr id="26626" name="Picture 2" descr="http://www.beirut-memorial.org/graphics/photos/eaftday.jpg"/>
          <p:cNvPicPr>
            <a:picLocks noChangeAspect="1" noChangeArrowheads="1"/>
          </p:cNvPicPr>
          <p:nvPr/>
        </p:nvPicPr>
        <p:blipFill>
          <a:blip r:embed="rId3" cstate="print"/>
          <a:srcRect/>
          <a:stretch>
            <a:fillRect/>
          </a:stretch>
        </p:blipFill>
        <p:spPr bwMode="auto">
          <a:xfrm>
            <a:off x="4667250" y="1600200"/>
            <a:ext cx="4390658" cy="4190999"/>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June 14 1985</a:t>
            </a:r>
            <a:endParaRPr lang="en-US" dirty="0">
              <a:latin typeface="Britannic Bold" pitchFamily="34" charset="0"/>
            </a:endParaRPr>
          </a:p>
        </p:txBody>
      </p:sp>
      <p:sp>
        <p:nvSpPr>
          <p:cNvPr id="3" name="Content Placeholder 2"/>
          <p:cNvSpPr>
            <a:spLocks noGrp="1"/>
          </p:cNvSpPr>
          <p:nvPr>
            <p:ph idx="1"/>
          </p:nvPr>
        </p:nvSpPr>
        <p:spPr/>
        <p:txBody>
          <a:bodyPr/>
          <a:lstStyle/>
          <a:p>
            <a:r>
              <a:rPr lang="en-US" dirty="0" smtClean="0"/>
              <a:t>TWA flight 847 is hijacked in Greece and forced to fly to Lebanon. The hostages consist of 8 crew members and 145 passengers. After the release of 435 Lebanese and Palestinian Shiite prisoners the flight returns to Lebanon.</a:t>
            </a:r>
            <a:endParaRPr lang="en-US" dirty="0"/>
          </a:p>
        </p:txBody>
      </p:sp>
    </p:spTree>
  </p:cSld>
  <p:clrMapOvr>
    <a:masterClrMapping/>
  </p:clrMapOvr>
  <p:transition>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September 5 1986</a:t>
            </a:r>
            <a:endParaRPr lang="en-US" dirty="0">
              <a:latin typeface="Britannic Bold" pitchFamily="34" charset="0"/>
            </a:endParaRPr>
          </a:p>
        </p:txBody>
      </p:sp>
      <p:sp>
        <p:nvSpPr>
          <p:cNvPr id="3" name="Content Placeholder 2"/>
          <p:cNvSpPr>
            <a:spLocks noGrp="1"/>
          </p:cNvSpPr>
          <p:nvPr>
            <p:ph idx="1"/>
          </p:nvPr>
        </p:nvSpPr>
        <p:spPr>
          <a:xfrm>
            <a:off x="457200" y="1600200"/>
            <a:ext cx="4114800" cy="4525963"/>
          </a:xfrm>
        </p:spPr>
        <p:txBody>
          <a:bodyPr/>
          <a:lstStyle/>
          <a:p>
            <a:pPr>
              <a:buNone/>
            </a:pPr>
            <a:r>
              <a:rPr lang="en-US" dirty="0" smtClean="0"/>
              <a:t>    Abu </a:t>
            </a:r>
            <a:r>
              <a:rPr lang="en-US" dirty="0" err="1" smtClean="0"/>
              <a:t>Nidal</a:t>
            </a:r>
            <a:r>
              <a:rPr lang="en-US" dirty="0" smtClean="0"/>
              <a:t> Organization hijack Pan Am flight 73 from Pakistan to Frankfurt. In an attempt to recover the plane, Pakistanis and 20 passengers are killed. </a:t>
            </a:r>
            <a:endParaRPr lang="en-US" dirty="0"/>
          </a:p>
        </p:txBody>
      </p:sp>
      <p:pic>
        <p:nvPicPr>
          <p:cNvPr id="27650" name="Picture 2" descr="http://74.83.184.127/intel/terrorism/attacks/panam73/Pakistani%20commando.jpg"/>
          <p:cNvPicPr>
            <a:picLocks noChangeAspect="1" noChangeArrowheads="1"/>
          </p:cNvPicPr>
          <p:nvPr/>
        </p:nvPicPr>
        <p:blipFill>
          <a:blip r:embed="rId3" cstate="print"/>
          <a:srcRect/>
          <a:stretch>
            <a:fillRect/>
          </a:stretch>
        </p:blipFill>
        <p:spPr bwMode="auto">
          <a:xfrm>
            <a:off x="4724400" y="1905000"/>
            <a:ext cx="3962400" cy="3390900"/>
          </a:xfrm>
          <a:prstGeom prst="rect">
            <a:avLst/>
          </a:prstGeom>
          <a:noFill/>
        </p:spPr>
      </p:pic>
    </p:spTree>
  </p:cSld>
  <p:clrMapOvr>
    <a:masterClrMapping/>
  </p:clrMapOvr>
  <p:transition>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February 17 ,1988</a:t>
            </a:r>
            <a:endParaRPr lang="en-US" dirty="0">
              <a:latin typeface="Britannic Bold" pitchFamily="34" charset="0"/>
            </a:endParaRPr>
          </a:p>
        </p:txBody>
      </p:sp>
      <p:sp>
        <p:nvSpPr>
          <p:cNvPr id="3" name="Content Placeholder 2"/>
          <p:cNvSpPr>
            <a:spLocks noGrp="1"/>
          </p:cNvSpPr>
          <p:nvPr>
            <p:ph idx="1"/>
          </p:nvPr>
        </p:nvSpPr>
        <p:spPr>
          <a:xfrm>
            <a:off x="457200" y="1600200"/>
            <a:ext cx="4572000" cy="4525963"/>
          </a:xfrm>
        </p:spPr>
        <p:txBody>
          <a:bodyPr>
            <a:normAutofit fontScale="92500" lnSpcReduction="20000"/>
          </a:bodyPr>
          <a:lstStyle/>
          <a:p>
            <a:pPr>
              <a:buNone/>
            </a:pPr>
            <a:r>
              <a:rPr lang="en-US" dirty="0" smtClean="0"/>
              <a:t>   William Higgins, the American Chief of the United Nations Truce Supervisory Organization, is kidnapped and murdered in Lebanon while serving the United Nations Truce Organization. His captors were the Iranian </a:t>
            </a:r>
            <a:r>
              <a:rPr lang="en-US" dirty="0" err="1" smtClean="0"/>
              <a:t>Hezballah</a:t>
            </a:r>
            <a:r>
              <a:rPr lang="en-US" dirty="0" smtClean="0"/>
              <a:t>.</a:t>
            </a:r>
            <a:endParaRPr lang="en-US" dirty="0"/>
          </a:p>
        </p:txBody>
      </p:sp>
      <p:pic>
        <p:nvPicPr>
          <p:cNvPr id="29698" name="Picture 2" descr="https://www.gdbiw.com/sites/default/files/images/Namesakes/HigginsWilliamR_USMC.jpg"/>
          <p:cNvPicPr>
            <a:picLocks noChangeAspect="1" noChangeArrowheads="1"/>
          </p:cNvPicPr>
          <p:nvPr/>
        </p:nvPicPr>
        <p:blipFill>
          <a:blip r:embed="rId3" cstate="print"/>
          <a:srcRect/>
          <a:stretch>
            <a:fillRect/>
          </a:stretch>
        </p:blipFill>
        <p:spPr bwMode="auto">
          <a:xfrm>
            <a:off x="5638800" y="1600200"/>
            <a:ext cx="2752725" cy="3581400"/>
          </a:xfrm>
          <a:prstGeom prst="rect">
            <a:avLst/>
          </a:prstGeom>
          <a:noFill/>
        </p:spPr>
      </p:pic>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January 15 1990</a:t>
            </a:r>
            <a:endParaRPr lang="en-US" dirty="0">
              <a:latin typeface="Britannic Bold" pitchFamily="34" charset="0"/>
            </a:endParaRPr>
          </a:p>
        </p:txBody>
      </p:sp>
      <p:sp>
        <p:nvSpPr>
          <p:cNvPr id="3" name="Content Placeholder 2"/>
          <p:cNvSpPr>
            <a:spLocks noGrp="1"/>
          </p:cNvSpPr>
          <p:nvPr>
            <p:ph idx="1"/>
          </p:nvPr>
        </p:nvSpPr>
        <p:spPr>
          <a:xfrm>
            <a:off x="457200" y="1600200"/>
            <a:ext cx="4114800" cy="4525963"/>
          </a:xfrm>
        </p:spPr>
        <p:txBody>
          <a:bodyPr/>
          <a:lstStyle/>
          <a:p>
            <a:r>
              <a:rPr lang="en-US" dirty="0" smtClean="0"/>
              <a:t>In Peru, the </a:t>
            </a:r>
            <a:r>
              <a:rPr lang="en-US" dirty="0" err="1" smtClean="0"/>
              <a:t>Tupac</a:t>
            </a:r>
            <a:r>
              <a:rPr lang="en-US" dirty="0" smtClean="0"/>
              <a:t> </a:t>
            </a:r>
            <a:r>
              <a:rPr lang="en-US" dirty="0" err="1" smtClean="0"/>
              <a:t>Amaru</a:t>
            </a:r>
            <a:r>
              <a:rPr lang="en-US" dirty="0" smtClean="0"/>
              <a:t> Movement bombs the U.S. Embassy. Nine people are killed and 32 are wounded.  </a:t>
            </a:r>
            <a:endParaRPr lang="en-US" dirty="0"/>
          </a:p>
        </p:txBody>
      </p:sp>
      <p:pic>
        <p:nvPicPr>
          <p:cNvPr id="31746" name="Picture 2" descr="http://cache1.asset-cache.net/xc/810802.jpg?v=1&amp;c=IWSAsset&amp;k=2&amp;d=77BFBA49EF878921F7C3FC3F69D929FDA7746B446D781ED657B2E014D7FF91E1C2C0363B19DFC206"/>
          <p:cNvPicPr>
            <a:picLocks noChangeAspect="1" noChangeArrowheads="1"/>
          </p:cNvPicPr>
          <p:nvPr/>
        </p:nvPicPr>
        <p:blipFill>
          <a:blip r:embed="rId3" cstate="print"/>
          <a:srcRect/>
          <a:stretch>
            <a:fillRect/>
          </a:stretch>
        </p:blipFill>
        <p:spPr bwMode="auto">
          <a:xfrm>
            <a:off x="4444407" y="1905000"/>
            <a:ext cx="4404317" cy="32766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January 25 1993</a:t>
            </a:r>
            <a:endParaRPr lang="en-US" dirty="0">
              <a:latin typeface="Britannic Bold" pitchFamily="34" charset="0"/>
            </a:endParaRPr>
          </a:p>
        </p:txBody>
      </p:sp>
      <p:sp>
        <p:nvSpPr>
          <p:cNvPr id="3" name="Content Placeholder 2"/>
          <p:cNvSpPr>
            <a:spLocks noGrp="1"/>
          </p:cNvSpPr>
          <p:nvPr>
            <p:ph idx="1"/>
          </p:nvPr>
        </p:nvSpPr>
        <p:spPr/>
        <p:txBody>
          <a:bodyPr>
            <a:normAutofit/>
          </a:bodyPr>
          <a:lstStyle/>
          <a:p>
            <a:pPr>
              <a:buNone/>
            </a:pPr>
            <a:r>
              <a:rPr lang="en-US" dirty="0" smtClean="0"/>
              <a:t>   Pakistani immigrant Mir </a:t>
            </a:r>
            <a:r>
              <a:rPr lang="en-US" dirty="0" err="1" smtClean="0"/>
              <a:t>Amal</a:t>
            </a:r>
            <a:r>
              <a:rPr lang="en-US" dirty="0" smtClean="0"/>
              <a:t> </a:t>
            </a:r>
            <a:r>
              <a:rPr lang="en-US" dirty="0" err="1" smtClean="0"/>
              <a:t>Kansi</a:t>
            </a:r>
            <a:r>
              <a:rPr lang="en-US" dirty="0" smtClean="0"/>
              <a:t>, a gunman, kills two and wounds three CIA employees with a rifle outside CIA headquarters in McLean, Virginia. </a:t>
            </a:r>
            <a:r>
              <a:rPr lang="en-US" dirty="0"/>
              <a:t>H</a:t>
            </a:r>
            <a:r>
              <a:rPr lang="en-US" dirty="0" smtClean="0"/>
              <a:t>e said he shot the employees because of U.S. policies against Muslims in the Middle East.</a:t>
            </a:r>
          </a:p>
          <a:p>
            <a:endParaRPr lang="en-US" dirty="0"/>
          </a:p>
        </p:txBody>
      </p:sp>
    </p:spTree>
  </p:cSld>
  <p:clrMapOvr>
    <a:masterClrMapping/>
  </p:clrMapOvr>
  <p:transition>
    <p:pull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April 19, 1995</a:t>
            </a:r>
            <a:endParaRPr lang="en-US" dirty="0">
              <a:latin typeface="Britannic Bold" pitchFamily="34" charset="0"/>
            </a:endParaRPr>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Timothy McVeigh and Terry Nichols plan and carry out the Oklahoma City Bombing. A truck bomb containing ammonium nitrate is detonated. As the building collapses 168 people, 19 of which are children, are killed. 800 people are injured. </a:t>
            </a:r>
          </a:p>
          <a:p>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September 11, 2001</a:t>
            </a:r>
            <a:endParaRPr lang="en-US" dirty="0">
              <a:latin typeface="Britannic Bold" pitchFamily="34" charset="0"/>
            </a:endParaRPr>
          </a:p>
        </p:txBody>
      </p:sp>
      <p:sp>
        <p:nvSpPr>
          <p:cNvPr id="3" name="Content Placeholder 2"/>
          <p:cNvSpPr>
            <a:spLocks noGrp="1"/>
          </p:cNvSpPr>
          <p:nvPr>
            <p:ph idx="1"/>
          </p:nvPr>
        </p:nvSpPr>
        <p:spPr>
          <a:xfrm>
            <a:off x="457200" y="1600200"/>
            <a:ext cx="4114800" cy="4525963"/>
          </a:xfrm>
        </p:spPr>
        <p:txBody>
          <a:bodyPr>
            <a:normAutofit fontScale="92500" lnSpcReduction="20000"/>
          </a:bodyPr>
          <a:lstStyle/>
          <a:p>
            <a:pPr>
              <a:buNone/>
            </a:pPr>
            <a:r>
              <a:rPr lang="en-US" dirty="0" smtClean="0"/>
              <a:t>	 Four planes are hijacked; two planes crash into the World Trade Center, one plane crashes on a field in Pennsylvania, the other plane by the Pentagon. Approximately 3,000 people are killed and thousands of others are injured. </a:t>
            </a:r>
            <a:endParaRPr lang="en-US" dirty="0"/>
          </a:p>
        </p:txBody>
      </p:sp>
      <p:pic>
        <p:nvPicPr>
          <p:cNvPr id="60418" name="Picture 2" descr="http://www.apfn.org/apfn/towers.jpg"/>
          <p:cNvPicPr>
            <a:picLocks noChangeAspect="1" noChangeArrowheads="1"/>
          </p:cNvPicPr>
          <p:nvPr/>
        </p:nvPicPr>
        <p:blipFill>
          <a:blip r:embed="rId3" cstate="print"/>
          <a:srcRect/>
          <a:stretch>
            <a:fillRect/>
          </a:stretch>
        </p:blipFill>
        <p:spPr bwMode="auto">
          <a:xfrm>
            <a:off x="4800600" y="1600200"/>
            <a:ext cx="3505200" cy="4364966"/>
          </a:xfrm>
          <a:prstGeom prst="rect">
            <a:avLst/>
          </a:prstGeom>
          <a:noFill/>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lstStyle/>
          <a:p>
            <a:r>
              <a:rPr lang="en-US" i="1" dirty="0" smtClean="0"/>
              <a:t>Terrorism has once again shown it is prepared deliberately to stop at nothing in creating human victims. An end must be put to this. As never before, it is vital to unite forces of the entire world community against terror.</a:t>
            </a:r>
          </a:p>
          <a:p>
            <a:pPr algn="r">
              <a:buNone/>
            </a:pPr>
            <a:endParaRPr lang="en-US" dirty="0"/>
          </a:p>
          <a:p>
            <a:pPr algn="r">
              <a:buNone/>
            </a:pPr>
            <a:r>
              <a:rPr lang="en-US" dirty="0" smtClean="0"/>
              <a:t>-Vladimir Putin</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March 12 2010</a:t>
            </a:r>
            <a:endParaRPr lang="en-US" dirty="0">
              <a:latin typeface="Britannic Bold" pitchFamily="34" charset="0"/>
            </a:endParaRPr>
          </a:p>
        </p:txBody>
      </p:sp>
      <p:sp>
        <p:nvSpPr>
          <p:cNvPr id="3" name="Content Placeholder 2"/>
          <p:cNvSpPr>
            <a:spLocks noGrp="1"/>
          </p:cNvSpPr>
          <p:nvPr>
            <p:ph idx="1"/>
          </p:nvPr>
        </p:nvSpPr>
        <p:spPr>
          <a:xfrm>
            <a:off x="457200" y="1600201"/>
            <a:ext cx="8229600" cy="2286000"/>
          </a:xfrm>
        </p:spPr>
        <p:txBody>
          <a:bodyPr/>
          <a:lstStyle/>
          <a:p>
            <a:pPr>
              <a:buNone/>
            </a:pPr>
            <a:r>
              <a:rPr lang="en-US" dirty="0" smtClean="0"/>
              <a:t>	</a:t>
            </a:r>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Cuidad</a:t>
            </a:r>
            <a:r>
              <a:rPr lang="en-US" dirty="0" smtClean="0">
                <a:latin typeface="Times New Roman" pitchFamily="18" charset="0"/>
                <a:cs typeface="Times New Roman" pitchFamily="18" charset="0"/>
              </a:rPr>
              <a:t> Juarez Mexico, drug hit men kill two rivals in a  hospital in front of nurses and doctors. The rivals had brought in a partner who was injured from a gun battle.  </a:t>
            </a:r>
            <a:endParaRPr lang="en-US" dirty="0">
              <a:latin typeface="Times New Roman" pitchFamily="18" charset="0"/>
              <a:cs typeface="Times New Roman" pitchFamily="18" charset="0"/>
            </a:endParaRPr>
          </a:p>
        </p:txBody>
      </p:sp>
      <p:pic>
        <p:nvPicPr>
          <p:cNvPr id="58370" name="Picture 2" descr="http://www.unvamagazine.com/wp-content/uploads/2010/02/mexico-ciudad-juarez.jpg"/>
          <p:cNvPicPr>
            <a:picLocks noChangeAspect="1" noChangeArrowheads="1"/>
          </p:cNvPicPr>
          <p:nvPr/>
        </p:nvPicPr>
        <p:blipFill>
          <a:blip r:embed="rId3" cstate="print"/>
          <a:srcRect/>
          <a:stretch>
            <a:fillRect/>
          </a:stretch>
        </p:blipFill>
        <p:spPr bwMode="auto">
          <a:xfrm>
            <a:off x="2667000" y="3657600"/>
            <a:ext cx="3914775" cy="2905125"/>
          </a:xfrm>
          <a:prstGeom prst="rect">
            <a:avLst/>
          </a:prstGeom>
          <a:noFill/>
        </p:spPr>
      </p:pic>
    </p:spTree>
  </p:cSld>
  <p:clrMapOvr>
    <a:masterClrMapping/>
  </p:clrMapOvr>
  <p:transition>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July 22 2011</a:t>
            </a:r>
            <a:endParaRPr lang="en-US" dirty="0">
              <a:latin typeface="Britannic Bold" pitchFamily="34" charset="0"/>
            </a:endParaRPr>
          </a:p>
        </p:txBody>
      </p:sp>
      <p:sp>
        <p:nvSpPr>
          <p:cNvPr id="3" name="Content Placeholder 2"/>
          <p:cNvSpPr>
            <a:spLocks noGrp="1"/>
          </p:cNvSpPr>
          <p:nvPr>
            <p:ph idx="1"/>
          </p:nvPr>
        </p:nvSpPr>
        <p:spPr>
          <a:xfrm>
            <a:off x="457200" y="1600200"/>
            <a:ext cx="7924800" cy="2133600"/>
          </a:xfrm>
        </p:spPr>
        <p:txBody>
          <a:bodyPr>
            <a:normAutofit fontScale="92500" lnSpcReduction="20000"/>
          </a:bodyPr>
          <a:lstStyle/>
          <a:p>
            <a:pPr algn="ctr">
              <a:buNone/>
            </a:pPr>
            <a:r>
              <a:rPr lang="en-US" dirty="0" smtClean="0"/>
              <a:t>	</a:t>
            </a:r>
            <a:r>
              <a:rPr lang="en-US" dirty="0" smtClean="0">
                <a:latin typeface="Times New Roman" pitchFamily="18" charset="0"/>
                <a:cs typeface="Times New Roman" pitchFamily="18" charset="0"/>
              </a:rPr>
              <a:t>In Oslo Norway 77 people are killed by Anders Behring </a:t>
            </a:r>
            <a:r>
              <a:rPr lang="en-US" dirty="0" err="1" smtClean="0">
                <a:latin typeface="Times New Roman" pitchFamily="18" charset="0"/>
                <a:cs typeface="Times New Roman" pitchFamily="18" charset="0"/>
              </a:rPr>
              <a:t>Breivik</a:t>
            </a:r>
            <a:r>
              <a:rPr lang="en-US" dirty="0" smtClean="0">
                <a:latin typeface="Times New Roman" pitchFamily="18" charset="0"/>
                <a:cs typeface="Times New Roman" pitchFamily="18" charset="0"/>
              </a:rPr>
              <a:t> after bombing government buildings and a youth camp. </a:t>
            </a:r>
            <a:r>
              <a:rPr lang="en-US" dirty="0" err="1" smtClean="0">
                <a:latin typeface="Times New Roman" pitchFamily="18" charset="0"/>
                <a:cs typeface="Times New Roman" pitchFamily="18" charset="0"/>
              </a:rPr>
              <a:t>Breivik</a:t>
            </a:r>
            <a:r>
              <a:rPr lang="en-US" dirty="0" smtClean="0">
                <a:latin typeface="Times New Roman" pitchFamily="18" charset="0"/>
                <a:cs typeface="Times New Roman" pitchFamily="18" charset="0"/>
              </a:rPr>
              <a:t> later confesses to have planned the attack for nine years. </a:t>
            </a:r>
          </a:p>
        </p:txBody>
      </p:sp>
      <p:pic>
        <p:nvPicPr>
          <p:cNvPr id="56322" name="Picture 2" descr="http://www.newsmania.com/wp-content/uploads/2011/07/oslo-norway-bombing-attack-july-22-2011-300x193.jpg"/>
          <p:cNvPicPr>
            <a:picLocks noChangeAspect="1" noChangeArrowheads="1"/>
          </p:cNvPicPr>
          <p:nvPr/>
        </p:nvPicPr>
        <p:blipFill>
          <a:blip r:embed="rId3" cstate="print"/>
          <a:srcRect/>
          <a:stretch>
            <a:fillRect/>
          </a:stretch>
        </p:blipFill>
        <p:spPr bwMode="auto">
          <a:xfrm>
            <a:off x="2286000" y="3810000"/>
            <a:ext cx="4397293" cy="2828925"/>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6 2011</a:t>
            </a:r>
            <a:endParaRPr lang="en-US" dirty="0"/>
          </a:p>
        </p:txBody>
      </p:sp>
      <p:sp>
        <p:nvSpPr>
          <p:cNvPr id="3" name="Content Placeholder 2"/>
          <p:cNvSpPr>
            <a:spLocks noGrp="1"/>
          </p:cNvSpPr>
          <p:nvPr>
            <p:ph idx="1"/>
          </p:nvPr>
        </p:nvSpPr>
        <p:spPr>
          <a:xfrm>
            <a:off x="457200" y="1600201"/>
            <a:ext cx="5562600" cy="1905000"/>
          </a:xfrm>
        </p:spPr>
        <p:txBody>
          <a:bodyPr>
            <a:normAutofit/>
          </a:bodyPr>
          <a:lstStyle/>
          <a:p>
            <a:pPr algn="ctr">
              <a:buNone/>
            </a:pPr>
            <a:r>
              <a:rPr lang="en-US" sz="1800" dirty="0" smtClean="0"/>
              <a:t>	</a:t>
            </a:r>
            <a:r>
              <a:rPr lang="en-US" sz="1800" dirty="0" smtClean="0">
                <a:latin typeface="Times New Roman" pitchFamily="18" charset="0"/>
                <a:cs typeface="Times New Roman" pitchFamily="18" charset="0"/>
              </a:rPr>
              <a:t>Before setting his own body on fire, an Islamist kills a 38 year old teacher in </a:t>
            </a:r>
            <a:r>
              <a:rPr lang="en-US" sz="1800" dirty="0" err="1" smtClean="0">
                <a:latin typeface="Times New Roman" pitchFamily="18" charset="0"/>
                <a:cs typeface="Times New Roman" pitchFamily="18" charset="0"/>
              </a:rPr>
              <a:t>Yala</a:t>
            </a:r>
            <a:r>
              <a:rPr lang="en-US" sz="1800" dirty="0" smtClean="0">
                <a:latin typeface="Times New Roman" pitchFamily="18" charset="0"/>
                <a:cs typeface="Times New Roman" pitchFamily="18" charset="0"/>
              </a:rPr>
              <a:t> Thailand. In </a:t>
            </a:r>
            <a:r>
              <a:rPr lang="en-US" sz="1800" dirty="0" err="1" smtClean="0">
                <a:latin typeface="Times New Roman" pitchFamily="18" charset="0"/>
                <a:cs typeface="Times New Roman" pitchFamily="18" charset="0"/>
              </a:rPr>
              <a:t>Natathiwat</a:t>
            </a:r>
            <a:r>
              <a:rPr lang="en-US" sz="1800" dirty="0" smtClean="0">
                <a:latin typeface="Times New Roman" pitchFamily="18" charset="0"/>
                <a:cs typeface="Times New Roman" pitchFamily="18" charset="0"/>
              </a:rPr>
              <a:t>, Thailand, Muslim gunmen attack a teahouse victimizing a 9 year old boy. In </a:t>
            </a:r>
            <a:r>
              <a:rPr lang="en-US" sz="1800" dirty="0" err="1" smtClean="0">
                <a:latin typeface="Times New Roman" pitchFamily="18" charset="0"/>
                <a:cs typeface="Times New Roman" pitchFamily="18" charset="0"/>
              </a:rPr>
              <a:t>Zakaleo</a:t>
            </a:r>
            <a:r>
              <a:rPr lang="en-US" sz="1800" dirty="0" smtClean="0">
                <a:latin typeface="Times New Roman" pitchFamily="18" charset="0"/>
                <a:cs typeface="Times New Roman" pitchFamily="18" charset="0"/>
              </a:rPr>
              <a:t>, Nigeria four Christians are burned alive by militant Muslims. </a:t>
            </a:r>
          </a:p>
          <a:p>
            <a:endParaRPr lang="en-US" sz="1800" dirty="0" smtClean="0"/>
          </a:p>
        </p:txBody>
      </p:sp>
      <p:pic>
        <p:nvPicPr>
          <p:cNvPr id="62466" name="Picture 2" descr="http://vinienco.com/wp-content/uploads/2011/09/NigeriaMap.jpg"/>
          <p:cNvPicPr>
            <a:picLocks noChangeAspect="1" noChangeArrowheads="1"/>
          </p:cNvPicPr>
          <p:nvPr/>
        </p:nvPicPr>
        <p:blipFill>
          <a:blip r:embed="rId3" cstate="print"/>
          <a:srcRect/>
          <a:stretch>
            <a:fillRect/>
          </a:stretch>
        </p:blipFill>
        <p:spPr bwMode="auto">
          <a:xfrm>
            <a:off x="1752600" y="3352800"/>
            <a:ext cx="2762250" cy="3086100"/>
          </a:xfrm>
          <a:prstGeom prst="rect">
            <a:avLst/>
          </a:prstGeom>
          <a:noFill/>
        </p:spPr>
      </p:pic>
      <p:pic>
        <p:nvPicPr>
          <p:cNvPr id="62468" name="Picture 4" descr="http://wikitravel.org/upload/shared/3/38/Thailand_rail_map.gif"/>
          <p:cNvPicPr>
            <a:picLocks noChangeAspect="1" noChangeArrowheads="1"/>
          </p:cNvPicPr>
          <p:nvPr/>
        </p:nvPicPr>
        <p:blipFill>
          <a:blip r:embed="rId4" cstate="print"/>
          <a:srcRect/>
          <a:stretch>
            <a:fillRect/>
          </a:stretch>
        </p:blipFill>
        <p:spPr bwMode="auto">
          <a:xfrm>
            <a:off x="6096000" y="1371600"/>
            <a:ext cx="2841153" cy="5257800"/>
          </a:xfrm>
          <a:prstGeom prst="rect">
            <a:avLst/>
          </a:prstGeom>
          <a:noFill/>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Bibliography</a:t>
            </a:r>
            <a:endParaRPr lang="en-US" dirty="0">
              <a:latin typeface="Britannic Bold" pitchFamily="34" charset="0"/>
            </a:endParaRPr>
          </a:p>
        </p:txBody>
      </p:sp>
      <p:sp>
        <p:nvSpPr>
          <p:cNvPr id="3" name="Content Placeholder 2"/>
          <p:cNvSpPr>
            <a:spLocks noGrp="1"/>
          </p:cNvSpPr>
          <p:nvPr>
            <p:ph idx="1"/>
          </p:nvPr>
        </p:nvSpPr>
        <p:spPr/>
        <p:txBody>
          <a:bodyPr>
            <a:normAutofit/>
          </a:bodyPr>
          <a:lstStyle/>
          <a:p>
            <a:r>
              <a:rPr lang="en-US" sz="1800" dirty="0" smtClean="0">
                <a:latin typeface="Britannic Bold" pitchFamily="34" charset="0"/>
                <a:hlinkClick r:id="rId3"/>
              </a:rPr>
              <a:t>http://www.brainyquote.com/quotes/keywords/terrorism_2.html</a:t>
            </a:r>
            <a:endParaRPr lang="en-US" sz="1800" dirty="0" smtClean="0">
              <a:latin typeface="Britannic Bold" pitchFamily="34" charset="0"/>
            </a:endParaRPr>
          </a:p>
          <a:p>
            <a:r>
              <a:rPr lang="en-US" sz="1800" dirty="0" smtClean="0">
                <a:latin typeface="Britannic Bold" pitchFamily="34" charset="0"/>
                <a:hlinkClick r:id="rId4"/>
              </a:rPr>
              <a:t>http://www.wordtravels.com/images/map/Germany_map.jpg</a:t>
            </a:r>
            <a:endParaRPr lang="en-US" sz="1800" dirty="0" smtClean="0">
              <a:latin typeface="Britannic Bold" pitchFamily="34" charset="0"/>
            </a:endParaRPr>
          </a:p>
          <a:p>
            <a:r>
              <a:rPr lang="en-US" sz="1800" dirty="0" smtClean="0">
                <a:latin typeface="Britannic Bold" pitchFamily="34" charset="0"/>
                <a:hlinkClick r:id="rId5"/>
              </a:rPr>
              <a:t>http://www.crimemagazine.com/sniper-mark-essex</a:t>
            </a:r>
            <a:endParaRPr lang="en-US" sz="1800" dirty="0" smtClean="0">
              <a:latin typeface="Britannic Bold" pitchFamily="34" charset="0"/>
            </a:endParaRPr>
          </a:p>
          <a:p>
            <a:r>
              <a:rPr lang="en-US" sz="1800" dirty="0" smtClean="0">
                <a:latin typeface="Britannic Bold" pitchFamily="34" charset="0"/>
                <a:hlinkClick r:id="rId6"/>
              </a:rPr>
              <a:t>http://censorshipinamerica.com/2010/12/21/dec-21-1975-carlos-the-jackal-attacks-opec-headquarters/</a:t>
            </a:r>
            <a:endParaRPr lang="en-US" sz="1800" dirty="0" smtClean="0">
              <a:latin typeface="Britannic Bold" pitchFamily="34" charset="0"/>
            </a:endParaRPr>
          </a:p>
          <a:p>
            <a:r>
              <a:rPr lang="en-US" sz="1800" dirty="0" smtClean="0">
                <a:latin typeface="Britannic Bold" pitchFamily="34" charset="0"/>
                <a:hlinkClick r:id="rId7"/>
              </a:rPr>
              <a:t>http://indonesiakatakami.files.wordpress.com/2011/01/entebbe-7.jpg</a:t>
            </a:r>
            <a:endParaRPr lang="en-US" sz="1800" dirty="0" smtClean="0">
              <a:latin typeface="Britannic Bold" pitchFamily="34" charset="0"/>
            </a:endParaRPr>
          </a:p>
          <a:p>
            <a:r>
              <a:rPr lang="en-US" sz="1800" dirty="0" smtClean="0">
                <a:latin typeface="Britannic Bold" pitchFamily="34" charset="0"/>
                <a:hlinkClick r:id="rId8"/>
              </a:rPr>
              <a:t>http://www.tiptoptens.com/2011/06/09/10-worst-terrorist-attacks/</a:t>
            </a:r>
            <a:endParaRPr lang="en-US" sz="1800" dirty="0" smtClean="0">
              <a:latin typeface="Britannic Bold" pitchFamily="34" charset="0"/>
            </a:endParaRPr>
          </a:p>
          <a:p>
            <a:r>
              <a:rPr lang="en-US" sz="1800" dirty="0" smtClean="0">
                <a:latin typeface="Britannic Bold" pitchFamily="34" charset="0"/>
                <a:hlinkClick r:id="rId9"/>
              </a:rPr>
              <a:t>http://library.uncg.edu/dp/crg/topicalessays/greensmassacre.aspx</a:t>
            </a:r>
            <a:endParaRPr lang="en-US" sz="1800" dirty="0" smtClean="0">
              <a:latin typeface="Britannic Bold" pitchFamily="34" charset="0"/>
            </a:endParaRPr>
          </a:p>
          <a:p>
            <a:r>
              <a:rPr lang="en-US" sz="1800" dirty="0" smtClean="0">
                <a:latin typeface="Britannic Bold" pitchFamily="34" charset="0"/>
                <a:hlinkClick r:id="rId10"/>
              </a:rPr>
              <a:t>http://www.timelineofterrorism.com//post_world_war_2/post_ww2_1980s.php</a:t>
            </a:r>
            <a:endParaRPr lang="en-US" sz="1800" dirty="0" smtClean="0">
              <a:latin typeface="Britannic Bold" pitchFamily="34" charset="0"/>
            </a:endParaRPr>
          </a:p>
          <a:p>
            <a:r>
              <a:rPr lang="en-US" sz="1800" dirty="0" smtClean="0">
                <a:latin typeface="Britannic Bold" pitchFamily="34" charset="0"/>
                <a:hlinkClick r:id="rId11"/>
              </a:rPr>
              <a:t>http://www.trueknowledge.com/q/facts_about__william_r_higgins</a:t>
            </a:r>
            <a:endParaRPr lang="en-US" sz="1800" dirty="0" smtClean="0">
              <a:latin typeface="Britannic Bold" pitchFamily="34" charset="0"/>
            </a:endParaRPr>
          </a:p>
          <a:p>
            <a:r>
              <a:rPr lang="en-US" sz="1800" dirty="0" smtClean="0">
                <a:latin typeface="Britannic Bold" pitchFamily="34" charset="0"/>
                <a:hlinkClick r:id="rId12"/>
              </a:rPr>
              <a:t>http://www.army.mil/terrorism/read.html</a:t>
            </a:r>
            <a:endParaRPr lang="en-US" sz="1800" dirty="0" smtClean="0">
              <a:latin typeface="Britannic Bold" pitchFamily="34" charset="0"/>
            </a:endParaRPr>
          </a:p>
          <a:p>
            <a:r>
              <a:rPr lang="en-US" sz="1800" dirty="0" smtClean="0">
                <a:latin typeface="Britannic Bold" pitchFamily="34" charset="0"/>
                <a:hlinkClick r:id="rId13"/>
              </a:rPr>
              <a:t>http://www.rmbstrats.com/MyImages/Terrorism2.jpg</a:t>
            </a:r>
            <a:endParaRPr lang="en-US" sz="1800" dirty="0" smtClean="0">
              <a:latin typeface="Britannic Bold" pitchFamily="34" charset="0"/>
            </a:endParaRPr>
          </a:p>
          <a:p>
            <a:endParaRPr lang="en-US" sz="1800" dirty="0" smtClean="0"/>
          </a:p>
          <a:p>
            <a:endParaRPr lang="en-US" sz="1800" dirty="0" smtClean="0"/>
          </a:p>
          <a:p>
            <a:endParaRPr lang="en-US" sz="18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Terrorism Reflection </a:t>
            </a:r>
            <a:endParaRPr lang="en-US" dirty="0">
              <a:latin typeface="Britannic Bold" pitchFamily="34" charset="0"/>
            </a:endParaRPr>
          </a:p>
        </p:txBody>
      </p:sp>
      <p:sp>
        <p:nvSpPr>
          <p:cNvPr id="4" name="Content Placeholder 3"/>
          <p:cNvSpPr>
            <a:spLocks noGrp="1"/>
          </p:cNvSpPr>
          <p:nvPr>
            <p:ph idx="1"/>
          </p:nvPr>
        </p:nvSpPr>
        <p:spPr/>
        <p:txBody>
          <a:bodyPr>
            <a:normAutofit lnSpcReduction="10000"/>
          </a:bodyPr>
          <a:lstStyle/>
          <a:p>
            <a:pPr>
              <a:buNone/>
            </a:pPr>
            <a:r>
              <a:rPr lang="en-US" dirty="0" smtClean="0"/>
              <a:t>	</a:t>
            </a:r>
            <a:r>
              <a:rPr lang="en-US" sz="2000" dirty="0" smtClean="0">
                <a:latin typeface="Times New Roman" pitchFamily="18" charset="0"/>
                <a:cs typeface="Times New Roman" pitchFamily="18" charset="0"/>
              </a:rPr>
              <a:t>When I thought of terrorism, I thought of the middle east only. After this project I learned, terrorism really happens all over the world. Terrorist attacks happened in the U.S. too. Any kind of state of fear or use of violence and threats for political, cultural, or religious purposes is terrorism. The events that occurred in the U.S. really had an impression on me, because it made me realize that it really is not safe anywhere, not even home. Every country has experienced or can experience terrorism. The only way to end terrorism or war is for all the countries in the world to understand that differences will not be solved with violence. We have to learn to accept that every country, culture, or religion is different. However we also have to draw a line between those things and what is humane. </a:t>
            </a:r>
          </a:p>
          <a:p>
            <a:pPr>
              <a:buNone/>
            </a:pPr>
            <a:r>
              <a:rPr lang="en-US" sz="2000" dirty="0" smtClean="0">
                <a:latin typeface="Times New Roman" pitchFamily="18" charset="0"/>
                <a:cs typeface="Times New Roman" pitchFamily="18" charset="0"/>
              </a:rPr>
              <a:t>		I would like to learn more about the conflicts between Palestine and Israel as well as Lebanon. Many of the events I researched involved these countries and I wanted to know the history behind it. </a:t>
            </a:r>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ritannic Bold" pitchFamily="34" charset="0"/>
              </a:rPr>
              <a:t>1972</a:t>
            </a:r>
            <a:br>
              <a:rPr lang="en-US" dirty="0" smtClean="0">
                <a:latin typeface="Britannic Bold" pitchFamily="34" charset="0"/>
              </a:rPr>
            </a:br>
            <a:r>
              <a:rPr lang="en-US" dirty="0" smtClean="0">
                <a:latin typeface="Britannic Bold" pitchFamily="34" charset="0"/>
              </a:rPr>
              <a:t>Munich Olympics</a:t>
            </a:r>
            <a:endParaRPr lang="en-US" dirty="0">
              <a:latin typeface="Britannic Bold" pitchFamily="34" charset="0"/>
            </a:endParaRPr>
          </a:p>
        </p:txBody>
      </p:sp>
      <p:sp>
        <p:nvSpPr>
          <p:cNvPr id="3" name="Content Placeholder 2"/>
          <p:cNvSpPr>
            <a:spLocks noGrp="1"/>
          </p:cNvSpPr>
          <p:nvPr>
            <p:ph idx="1"/>
          </p:nvPr>
        </p:nvSpPr>
        <p:spPr>
          <a:xfrm>
            <a:off x="457200" y="1600200"/>
            <a:ext cx="4876800" cy="3962399"/>
          </a:xfrm>
        </p:spPr>
        <p:txBody>
          <a:bodyPr>
            <a:normAutofit lnSpcReduction="10000"/>
          </a:bodyPr>
          <a:lstStyle/>
          <a:p>
            <a:pPr algn="ctr">
              <a:buNone/>
            </a:pPr>
            <a:r>
              <a:rPr lang="en-US" dirty="0" smtClean="0">
                <a:latin typeface="Times New Roman" pitchFamily="18" charset="0"/>
                <a:cs typeface="Times New Roman" pitchFamily="18" charset="0"/>
              </a:rPr>
              <a:t>A Palestinian group holds innocent Israeli athletes hostage at the Olympic games in Germany. The terrorists demand the release of Palestinian prisoners held in Israel.  17 killed. </a:t>
            </a:r>
          </a:p>
          <a:p>
            <a:pPr algn="ctr">
              <a:buNone/>
            </a:pPr>
            <a:endParaRPr lang="en-US" dirty="0">
              <a:latin typeface="Arabic Typesetting" pitchFamily="66" charset="-78"/>
              <a:cs typeface="Arabic Typesetting" pitchFamily="66" charset="-78"/>
            </a:endParaRPr>
          </a:p>
        </p:txBody>
      </p:sp>
      <p:pic>
        <p:nvPicPr>
          <p:cNvPr id="5" name="Picture 2" descr="http://www.wordtravels.com/images/map/Germany_map.jpg"/>
          <p:cNvPicPr>
            <a:picLocks noChangeAspect="1" noChangeArrowheads="1"/>
          </p:cNvPicPr>
          <p:nvPr/>
        </p:nvPicPr>
        <p:blipFill>
          <a:blip r:embed="rId3" cstate="print"/>
          <a:srcRect/>
          <a:stretch>
            <a:fillRect/>
          </a:stretch>
        </p:blipFill>
        <p:spPr bwMode="auto">
          <a:xfrm>
            <a:off x="5486400" y="1550356"/>
            <a:ext cx="3200400" cy="4665960"/>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January 7, 1973</a:t>
            </a:r>
            <a:endParaRPr lang="en-US" dirty="0">
              <a:latin typeface="Britannic Bold" pitchFamily="34" charset="0"/>
            </a:endParaRPr>
          </a:p>
        </p:txBody>
      </p:sp>
      <p:sp>
        <p:nvSpPr>
          <p:cNvPr id="3" name="Content Placeholder 2"/>
          <p:cNvSpPr>
            <a:spLocks noGrp="1"/>
          </p:cNvSpPr>
          <p:nvPr>
            <p:ph idx="1"/>
          </p:nvPr>
        </p:nvSpPr>
        <p:spPr>
          <a:xfrm>
            <a:off x="457200" y="1600200"/>
            <a:ext cx="4191000" cy="4525963"/>
          </a:xfrm>
        </p:spPr>
        <p:txBody>
          <a:bodyPr>
            <a:normAutofit lnSpcReduction="10000"/>
          </a:bodyPr>
          <a:lstStyle/>
          <a:p>
            <a:r>
              <a:rPr lang="en-US" dirty="0" smtClean="0">
                <a:latin typeface="Times New Roman" pitchFamily="18" charset="0"/>
                <a:cs typeface="Times New Roman" pitchFamily="18" charset="0"/>
              </a:rPr>
              <a:t>Mark Essex, a former member of the Black Panthers, goes on killing rampage in New Orleans. After claiming 19 lives ( 10 of which were officers), Essex set fire to the Howard Johnson Hotel.</a:t>
            </a:r>
            <a:endParaRPr lang="en-US" dirty="0">
              <a:latin typeface="Times New Roman" pitchFamily="18" charset="0"/>
              <a:cs typeface="Times New Roman" pitchFamily="18" charset="0"/>
            </a:endParaRPr>
          </a:p>
        </p:txBody>
      </p:sp>
      <p:pic>
        <p:nvPicPr>
          <p:cNvPr id="18434" name="Picture 2" descr="http://crimemagazine.com/images/essex_hotel.jpg"/>
          <p:cNvPicPr>
            <a:picLocks noChangeAspect="1" noChangeArrowheads="1"/>
          </p:cNvPicPr>
          <p:nvPr/>
        </p:nvPicPr>
        <p:blipFill>
          <a:blip r:embed="rId3" cstate="print"/>
          <a:srcRect/>
          <a:stretch>
            <a:fillRect/>
          </a:stretch>
        </p:blipFill>
        <p:spPr bwMode="auto">
          <a:xfrm>
            <a:off x="5029200" y="2057400"/>
            <a:ext cx="3865418" cy="2743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December 21, 1975</a:t>
            </a:r>
            <a:endParaRPr lang="en-US" dirty="0">
              <a:latin typeface="Britannic Bold" pitchFamily="34" charset="0"/>
            </a:endParaRPr>
          </a:p>
        </p:txBody>
      </p:sp>
      <p:sp>
        <p:nvSpPr>
          <p:cNvPr id="3" name="Content Placeholder 2"/>
          <p:cNvSpPr>
            <a:spLocks noGrp="1"/>
          </p:cNvSpPr>
          <p:nvPr>
            <p:ph idx="1"/>
          </p:nvPr>
        </p:nvSpPr>
        <p:spPr>
          <a:xfrm>
            <a:off x="457200" y="1600200"/>
            <a:ext cx="7848600" cy="4525963"/>
          </a:xfrm>
        </p:spPr>
        <p:txBody>
          <a:bodyPr>
            <a:normAutofit/>
          </a:bodyPr>
          <a:lstStyle/>
          <a:p>
            <a:pPr algn="ctr">
              <a:buNone/>
            </a:pPr>
            <a:r>
              <a:rPr lang="en-US" sz="3600" dirty="0" smtClean="0">
                <a:latin typeface="Arabic Typesetting" pitchFamily="66" charset="-78"/>
                <a:cs typeface="Arabic Typesetting" pitchFamily="66" charset="-78"/>
              </a:rPr>
              <a:t>    </a:t>
            </a:r>
            <a:r>
              <a:rPr lang="en-US" dirty="0" smtClean="0">
                <a:latin typeface="Times New Roman" pitchFamily="18" charset="0"/>
                <a:cs typeface="Times New Roman" pitchFamily="18" charset="0"/>
              </a:rPr>
              <a:t>Carlos the Jackal and his raid “the Arm of the Arab Revolution” kill 3 people and take 65 hostage at the Organization of Petroleum Exporting Countries headquarters. Carlos demands a broadcasted anti- </a:t>
            </a: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sraeli statement by radio and  that transportation be provided for the terrorists and hostages. </a:t>
            </a:r>
            <a:endParaRPr lang="en-US" dirty="0">
              <a:latin typeface="Times New Roman" pitchFamily="18" charset="0"/>
              <a:cs typeface="Times New Roman" pitchFamily="18" charset="0"/>
            </a:endParaRPr>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June 27, 1976</a:t>
            </a:r>
            <a:endParaRPr lang="en-US" dirty="0">
              <a:latin typeface="Britannic Bold" pitchFamily="34" charset="0"/>
            </a:endParaRPr>
          </a:p>
        </p:txBody>
      </p:sp>
      <p:sp>
        <p:nvSpPr>
          <p:cNvPr id="3" name="Content Placeholder 2"/>
          <p:cNvSpPr>
            <a:spLocks noGrp="1"/>
          </p:cNvSpPr>
          <p:nvPr>
            <p:ph idx="1"/>
          </p:nvPr>
        </p:nvSpPr>
        <p:spPr>
          <a:xfrm>
            <a:off x="457200" y="1600200"/>
            <a:ext cx="4495800" cy="4525963"/>
          </a:xfrm>
        </p:spPr>
        <p:txBody>
          <a:bodyPr>
            <a:normAutofit fontScale="92500"/>
          </a:bodyPr>
          <a:lstStyle/>
          <a:p>
            <a:pPr algn="ctr">
              <a:buNone/>
            </a:pPr>
            <a:r>
              <a:rPr lang="en-US" dirty="0" smtClean="0"/>
              <a:t>    </a:t>
            </a:r>
            <a:r>
              <a:rPr lang="en-US" sz="3000" dirty="0" smtClean="0">
                <a:latin typeface="Times New Roman" pitchFamily="18" charset="0"/>
                <a:cs typeface="Times New Roman" pitchFamily="18" charset="0"/>
              </a:rPr>
              <a:t>In Greece an Air France airline is hijacked with 258 passengers by the </a:t>
            </a:r>
            <a:r>
              <a:rPr lang="en-US" sz="3000" dirty="0" err="1" smtClean="0">
                <a:latin typeface="Times New Roman" pitchFamily="18" charset="0"/>
                <a:cs typeface="Times New Roman" pitchFamily="18" charset="0"/>
              </a:rPr>
              <a:t>Baader</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Meinhof</a:t>
            </a:r>
            <a:r>
              <a:rPr lang="en-US" sz="3000" dirty="0" smtClean="0">
                <a:latin typeface="Times New Roman" pitchFamily="18" charset="0"/>
                <a:cs typeface="Times New Roman" pitchFamily="18" charset="0"/>
              </a:rPr>
              <a:t> Group and PFLP forcing to land in Uganda. Two hostages and one hijacker are killed. This act was by Palestinian and German terrorists called Operation Entebbe. </a:t>
            </a:r>
          </a:p>
          <a:p>
            <a:pPr>
              <a:buNone/>
            </a:pPr>
            <a:endParaRPr lang="en-US" dirty="0" smtClean="0">
              <a:latin typeface="Arabic Typesetting" pitchFamily="66" charset="-78"/>
              <a:cs typeface="Arabic Typesetting" pitchFamily="66" charset="-78"/>
            </a:endParaRPr>
          </a:p>
          <a:p>
            <a:endParaRPr lang="en-US" dirty="0"/>
          </a:p>
        </p:txBody>
      </p:sp>
      <p:pic>
        <p:nvPicPr>
          <p:cNvPr id="19458" name="Picture 2" descr="http://indonesiakatakami.files.wordpress.com/2011/01/entebbe-7.jpg"/>
          <p:cNvPicPr>
            <a:picLocks noChangeAspect="1" noChangeArrowheads="1"/>
          </p:cNvPicPr>
          <p:nvPr/>
        </p:nvPicPr>
        <p:blipFill>
          <a:blip r:embed="rId3" cstate="print"/>
          <a:srcRect/>
          <a:stretch>
            <a:fillRect/>
          </a:stretch>
        </p:blipFill>
        <p:spPr bwMode="auto">
          <a:xfrm>
            <a:off x="4990972" y="1981200"/>
            <a:ext cx="4051735" cy="3276600"/>
          </a:xfrm>
          <a:prstGeom prst="rect">
            <a:avLst/>
          </a:prstGeom>
          <a:noFill/>
        </p:spPr>
      </p:pic>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August 3, 1977</a:t>
            </a:r>
            <a:endParaRPr lang="en-US" dirty="0">
              <a:latin typeface="Britannic Bold" pitchFamily="34" charset="0"/>
            </a:endParaRPr>
          </a:p>
        </p:txBody>
      </p:sp>
      <p:sp>
        <p:nvSpPr>
          <p:cNvPr id="3" name="Content Placeholder 2"/>
          <p:cNvSpPr>
            <a:spLocks noGrp="1"/>
          </p:cNvSpPr>
          <p:nvPr>
            <p:ph idx="1"/>
          </p:nvPr>
        </p:nvSpPr>
        <p:spPr>
          <a:xfrm>
            <a:off x="457200" y="1600200"/>
            <a:ext cx="4724400" cy="4525963"/>
          </a:xfrm>
        </p:spPr>
        <p:txBody>
          <a:bodyPr>
            <a:normAutofit fontScale="92500"/>
          </a:bodyPr>
          <a:lstStyle/>
          <a:p>
            <a:pPr>
              <a:buNone/>
            </a:pPr>
            <a:r>
              <a:rPr lang="en-US" dirty="0" smtClean="0"/>
              <a:t>   </a:t>
            </a:r>
            <a:r>
              <a:rPr lang="en-US" sz="3000" dirty="0" smtClean="0">
                <a:latin typeface="Times New Roman" pitchFamily="18" charset="0"/>
                <a:cs typeface="Times New Roman" pitchFamily="18" charset="0"/>
              </a:rPr>
              <a:t>The FALN terrorist group bombs the Mobil Oil and building containing US Defense Department security personnel. They also threaten 13 other bombs in buildings resulting in the evacuation of about one hundred thousand people in Manhattan. </a:t>
            </a:r>
            <a:endParaRPr lang="en-US" sz="3000" dirty="0">
              <a:latin typeface="Times New Roman" pitchFamily="18" charset="0"/>
              <a:cs typeface="Times New Roman" pitchFamily="18" charset="0"/>
            </a:endParaRPr>
          </a:p>
        </p:txBody>
      </p:sp>
      <p:pic>
        <p:nvPicPr>
          <p:cNvPr id="21506" name="Picture 2" descr="FALN group 10 Worst Terrorist Attacks">
            <a:hlinkClick r:id="rId3"/>
          </p:cNvPr>
          <p:cNvPicPr>
            <a:picLocks noChangeAspect="1" noChangeArrowheads="1"/>
          </p:cNvPicPr>
          <p:nvPr/>
        </p:nvPicPr>
        <p:blipFill>
          <a:blip r:embed="rId4" cstate="print"/>
          <a:srcRect/>
          <a:stretch>
            <a:fillRect/>
          </a:stretch>
        </p:blipFill>
        <p:spPr bwMode="auto">
          <a:xfrm>
            <a:off x="5311331" y="1752600"/>
            <a:ext cx="3630886" cy="3657600"/>
          </a:xfrm>
          <a:prstGeom prst="rect">
            <a:avLst/>
          </a:prstGeom>
          <a:noFill/>
        </p:spPr>
      </p:pic>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November 3, 1979</a:t>
            </a:r>
            <a:endParaRPr lang="en-US" dirty="0">
              <a:latin typeface="Britannic Bold" pitchFamily="34" charset="0"/>
            </a:endParaRPr>
          </a:p>
        </p:txBody>
      </p:sp>
      <p:sp>
        <p:nvSpPr>
          <p:cNvPr id="3" name="Content Placeholder 2"/>
          <p:cNvSpPr>
            <a:spLocks noGrp="1"/>
          </p:cNvSpPr>
          <p:nvPr>
            <p:ph idx="1"/>
          </p:nvPr>
        </p:nvSpPr>
        <p:spPr>
          <a:xfrm>
            <a:off x="457200" y="1600200"/>
            <a:ext cx="4876800" cy="4525963"/>
          </a:xfrm>
        </p:spPr>
        <p:txBody>
          <a:bodyPr/>
          <a:lstStyle/>
          <a:p>
            <a:pPr>
              <a:buNone/>
            </a:pPr>
            <a:r>
              <a:rPr lang="en-US" dirty="0" smtClean="0"/>
              <a:t>   </a:t>
            </a:r>
            <a:r>
              <a:rPr lang="en-US" dirty="0" smtClean="0">
                <a:latin typeface="Times New Roman" pitchFamily="18" charset="0"/>
                <a:cs typeface="Times New Roman" pitchFamily="18" charset="0"/>
              </a:rPr>
              <a:t>An Anti-Klan march and conference in Greensboro turns into a massacre. Five members of a communist group are killed by KKK and American Nazi Party. </a:t>
            </a:r>
            <a:endParaRPr lang="en-US" dirty="0">
              <a:latin typeface="Times New Roman" pitchFamily="18" charset="0"/>
              <a:cs typeface="Times New Roman" pitchFamily="18" charset="0"/>
            </a:endParaRPr>
          </a:p>
        </p:txBody>
      </p:sp>
      <p:pic>
        <p:nvPicPr>
          <p:cNvPr id="22530" name="Picture 2" descr="http://media.washingtonpost.com/wp-dyn/images/I10914-2005Mar06"/>
          <p:cNvPicPr>
            <a:picLocks noChangeAspect="1" noChangeArrowheads="1"/>
          </p:cNvPicPr>
          <p:nvPr/>
        </p:nvPicPr>
        <p:blipFill>
          <a:blip r:embed="rId3" cstate="print"/>
          <a:srcRect/>
          <a:stretch>
            <a:fillRect/>
          </a:stretch>
        </p:blipFill>
        <p:spPr bwMode="auto">
          <a:xfrm>
            <a:off x="5257800" y="1752600"/>
            <a:ext cx="3513422" cy="3405258"/>
          </a:xfrm>
          <a:prstGeom prst="rect">
            <a:avLst/>
          </a:prstGeom>
          <a:noFill/>
        </p:spPr>
      </p:pic>
    </p:spTree>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April 7 1980</a:t>
            </a:r>
            <a:endParaRPr lang="en-US" dirty="0">
              <a:latin typeface="Britannic Bold" pitchFamily="34" charset="0"/>
            </a:endParaRPr>
          </a:p>
        </p:txBody>
      </p:sp>
      <p:sp>
        <p:nvSpPr>
          <p:cNvPr id="3" name="Content Placeholder 2"/>
          <p:cNvSpPr>
            <a:spLocks noGrp="1"/>
          </p:cNvSpPr>
          <p:nvPr>
            <p:ph idx="1"/>
          </p:nvPr>
        </p:nvSpPr>
        <p:spPr>
          <a:xfrm>
            <a:off x="457200" y="1371601"/>
            <a:ext cx="4114800" cy="4800600"/>
          </a:xfrm>
        </p:spPr>
        <p:txBody>
          <a:bodyPr>
            <a:normAutofit/>
          </a:bodyPr>
          <a:lstStyle/>
          <a:p>
            <a:pPr>
              <a:buNone/>
            </a:pPr>
            <a:r>
              <a:rPr lang="en-US" sz="2200" dirty="0" smtClean="0"/>
              <a:t>     </a:t>
            </a:r>
            <a:r>
              <a:rPr lang="en-US" sz="2200" dirty="0" smtClean="0">
                <a:latin typeface="Times New Roman" pitchFamily="18" charset="0"/>
                <a:cs typeface="Times New Roman" pitchFamily="18" charset="0"/>
              </a:rPr>
              <a:t>Five Palestinian terrorists enter kibbutz </a:t>
            </a:r>
            <a:r>
              <a:rPr lang="en-US" sz="2200" dirty="0" err="1" smtClean="0">
                <a:latin typeface="Times New Roman" pitchFamily="18" charset="0"/>
                <a:cs typeface="Times New Roman" pitchFamily="18" charset="0"/>
              </a:rPr>
              <a:t>Misgav</a:t>
            </a:r>
            <a:r>
              <a:rPr lang="en-US" sz="2200" dirty="0" smtClean="0">
                <a:latin typeface="Times New Roman" pitchFamily="18" charset="0"/>
                <a:cs typeface="Times New Roman" pitchFamily="18" charset="0"/>
              </a:rPr>
              <a:t> Am into a nursery. </a:t>
            </a: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A kibbutz secretary and child were killed. The terrorists held the rest of the children hostage, demanding the release of 50 terrorists held in </a:t>
            </a:r>
            <a:r>
              <a:rPr lang="en-US" sz="2200" dirty="0">
                <a:latin typeface="Times New Roman" pitchFamily="18" charset="0"/>
                <a:cs typeface="Times New Roman" pitchFamily="18" charset="0"/>
              </a:rPr>
              <a:t>I</a:t>
            </a:r>
            <a:r>
              <a:rPr lang="en-US" sz="2200" dirty="0" smtClean="0">
                <a:latin typeface="Times New Roman" pitchFamily="18" charset="0"/>
                <a:cs typeface="Times New Roman" pitchFamily="18" charset="0"/>
              </a:rPr>
              <a:t>sraeli prisons. After a 2</a:t>
            </a:r>
            <a:r>
              <a:rPr lang="en-US" sz="2200" baseline="30000" dirty="0" smtClean="0">
                <a:latin typeface="Times New Roman" pitchFamily="18" charset="0"/>
                <a:cs typeface="Times New Roman" pitchFamily="18" charset="0"/>
              </a:rPr>
              <a:t>nd</a:t>
            </a:r>
            <a:r>
              <a:rPr lang="en-US" sz="2200" dirty="0" smtClean="0">
                <a:latin typeface="Times New Roman" pitchFamily="18" charset="0"/>
                <a:cs typeface="Times New Roman" pitchFamily="18" charset="0"/>
              </a:rPr>
              <a:t> rescue attempt the terrorists were killed, two kibbutz members and one soldier were also killed. Four children and eleven soldiers were injured in the process. </a:t>
            </a:r>
          </a:p>
          <a:p>
            <a:endParaRPr lang="en-US" sz="2200" dirty="0"/>
          </a:p>
          <a:p>
            <a:endParaRPr lang="en-US" sz="2200" dirty="0" smtClean="0"/>
          </a:p>
          <a:p>
            <a:endParaRPr lang="en-US" sz="2200" dirty="0"/>
          </a:p>
          <a:p>
            <a:endParaRPr lang="en-US" dirty="0"/>
          </a:p>
        </p:txBody>
      </p:sp>
      <p:pic>
        <p:nvPicPr>
          <p:cNvPr id="23554" name="Picture 2" descr="http://1.bp.blogspot.com/_EzdC1aDhdmk/TFkMezHOpHI/AAAAAAAAAH0/u9AFVQmn9YQ/s1600/unifilsdeploymentfeb2010.jpg"/>
          <p:cNvPicPr>
            <a:picLocks noChangeAspect="1" noChangeArrowheads="1"/>
          </p:cNvPicPr>
          <p:nvPr/>
        </p:nvPicPr>
        <p:blipFill>
          <a:blip r:embed="rId3" cstate="print"/>
          <a:srcRect/>
          <a:stretch>
            <a:fillRect/>
          </a:stretch>
        </p:blipFill>
        <p:spPr bwMode="auto">
          <a:xfrm>
            <a:off x="4648200" y="1447800"/>
            <a:ext cx="4265409" cy="4191000"/>
          </a:xfrm>
          <a:prstGeom prst="rect">
            <a:avLst/>
          </a:prstGeom>
          <a:noFill/>
          <a:ln>
            <a:solidFill>
              <a:schemeClr val="tx1"/>
            </a:solidFill>
          </a:ln>
        </p:spPr>
      </p:pic>
      <p:cxnSp>
        <p:nvCxnSpPr>
          <p:cNvPr id="10" name="Straight Arrow Connector 9"/>
          <p:cNvCxnSpPr/>
          <p:nvPr/>
        </p:nvCxnSpPr>
        <p:spPr>
          <a:xfrm>
            <a:off x="6324600" y="1905000"/>
            <a:ext cx="1066800" cy="137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pli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664</TotalTime>
  <Words>805</Words>
  <Application>Microsoft Office PowerPoint</Application>
  <PresentationFormat>On-screen Show (4:3)</PresentationFormat>
  <Paragraphs>95</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Terrorism Timeline</vt:lpstr>
      <vt:lpstr>Slide 2</vt:lpstr>
      <vt:lpstr>1972 Munich Olympics</vt:lpstr>
      <vt:lpstr>January 7, 1973</vt:lpstr>
      <vt:lpstr>December 21, 1975</vt:lpstr>
      <vt:lpstr>June 27, 1976</vt:lpstr>
      <vt:lpstr>August 3, 1977</vt:lpstr>
      <vt:lpstr>November 3, 1979</vt:lpstr>
      <vt:lpstr>April 7 1980</vt:lpstr>
      <vt:lpstr>October 6, 1981</vt:lpstr>
      <vt:lpstr>July 19, 1982</vt:lpstr>
      <vt:lpstr>April 18, 1983</vt:lpstr>
      <vt:lpstr>June 14 1985</vt:lpstr>
      <vt:lpstr>September 5 1986</vt:lpstr>
      <vt:lpstr>February 17 ,1988</vt:lpstr>
      <vt:lpstr>January 15 1990</vt:lpstr>
      <vt:lpstr>January 25 1993</vt:lpstr>
      <vt:lpstr>April 19, 1995</vt:lpstr>
      <vt:lpstr>September 11, 2001</vt:lpstr>
      <vt:lpstr>March 12 2010</vt:lpstr>
      <vt:lpstr>July 22 2011</vt:lpstr>
      <vt:lpstr>September 6 2011</vt:lpstr>
      <vt:lpstr>Bibliography</vt:lpstr>
      <vt:lpstr>Terrorism Reflection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Terrorism Timeline</dc:title>
  <dc:creator>Haley</dc:creator>
  <cp:lastModifiedBy>hdowdie13</cp:lastModifiedBy>
  <cp:revision>26</cp:revision>
  <dcterms:created xsi:type="dcterms:W3CDTF">2011-09-22T01:21:35Z</dcterms:created>
  <dcterms:modified xsi:type="dcterms:W3CDTF">2011-10-18T14:23:45Z</dcterms:modified>
</cp:coreProperties>
</file>